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58" r:id="rId5"/>
    <p:sldId id="6016" r:id="rId6"/>
    <p:sldId id="6010" r:id="rId7"/>
    <p:sldId id="259" r:id="rId8"/>
    <p:sldId id="6007" r:id="rId9"/>
    <p:sldId id="6006" r:id="rId10"/>
    <p:sldId id="6005" r:id="rId11"/>
    <p:sldId id="406" r:id="rId12"/>
    <p:sldId id="407" r:id="rId13"/>
    <p:sldId id="260" r:id="rId14"/>
    <p:sldId id="262" r:id="rId15"/>
    <p:sldId id="401" r:id="rId16"/>
    <p:sldId id="400" r:id="rId17"/>
    <p:sldId id="403" r:id="rId18"/>
    <p:sldId id="404" r:id="rId19"/>
    <p:sldId id="261" r:id="rId20"/>
    <p:sldId id="413" r:id="rId21"/>
    <p:sldId id="264" r:id="rId22"/>
    <p:sldId id="274" r:id="rId23"/>
    <p:sldId id="275" r:id="rId24"/>
    <p:sldId id="6012" r:id="rId25"/>
    <p:sldId id="6014" r:id="rId26"/>
    <p:sldId id="6015" r:id="rId27"/>
    <p:sldId id="6009" r:id="rId28"/>
    <p:sldId id="351" r:id="rId29"/>
  </p:sldIdLst>
  <p:sldSz cx="18288000" cy="10287000"/>
  <p:notesSz cx="6858000" cy="9144000"/>
  <p:embeddedFontLst>
    <p:embeddedFont>
      <p:font typeface="Glacial Indifference" pitchFamily="2" charset="0"/>
      <p:regular r:id="rId31"/>
    </p:embeddedFont>
    <p:embeddedFont>
      <p:font typeface="Montserrat" pitchFamily="2" charset="77"/>
      <p:regular r:id="rId32"/>
      <p:bold r:id="rId33"/>
      <p:italic r:id="rId34"/>
      <p:boldItalic r:id="rId35"/>
    </p:embeddedFont>
    <p:embeddedFont>
      <p:font typeface="Now" pitchFamily="2" charset="77"/>
      <p:regular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95775" autoAdjust="0"/>
  </p:normalViewPr>
  <p:slideViewPr>
    <p:cSldViewPr>
      <p:cViewPr varScale="1">
        <p:scale>
          <a:sx n="70" d="100"/>
          <a:sy n="70" d="100"/>
        </p:scale>
        <p:origin x="824" y="200"/>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96819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7637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8.png"/><Relationship Id="rId10" Type="http://schemas.openxmlformats.org/officeDocument/2006/relationships/image" Target="../media/image11.svg"/><Relationship Id="rId4" Type="http://schemas.microsoft.com/office/2007/relationships/hdphoto" Target="../media/hdphoto1.wdp"/><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225887"/>
            <a:ext cx="9015218" cy="6062752"/>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686800" y="4000500"/>
            <a:ext cx="8329418" cy="4965014"/>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You have likely heard the words </a:t>
            </a:r>
          </a:p>
          <a:p>
            <a:pPr>
              <a:lnSpc>
                <a:spcPts val="3904"/>
              </a:lnSpc>
            </a:pPr>
            <a:r>
              <a:rPr lang="en-US" sz="2800" b="1" dirty="0">
                <a:solidFill>
                  <a:srgbClr val="404040"/>
                </a:solidFill>
                <a:latin typeface="Montserrat" pitchFamily="2" charset="77"/>
              </a:rPr>
              <a:t>Data Science (DS)</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 (ML) </a:t>
            </a:r>
            <a:r>
              <a:rPr lang="en-US" sz="2800" dirty="0">
                <a:solidFill>
                  <a:srgbClr val="404040"/>
                </a:solidFill>
                <a:latin typeface="Montserrat" pitchFamily="2" charset="77"/>
              </a:rPr>
              <a:t>and</a:t>
            </a:r>
            <a:r>
              <a:rPr lang="en-US" sz="2800" b="1" dirty="0">
                <a:solidFill>
                  <a:srgbClr val="404040"/>
                </a:solidFill>
                <a:latin typeface="Montserrat" pitchFamily="2" charset="77"/>
              </a:rPr>
              <a:t> Artificial Intelligence (AI)</a:t>
            </a:r>
            <a:r>
              <a:rPr lang="en-US" sz="2800" dirty="0">
                <a:solidFill>
                  <a:srgbClr val="404040"/>
                </a:solidFill>
                <a:latin typeface="Montserrat" pitchFamily="2" charset="77"/>
              </a:rPr>
              <a: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These are often used as synonyms, </a:t>
            </a: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What do they mean? - Let's try some differentiation.</a:t>
            </a:r>
          </a:p>
          <a:p>
            <a:pPr>
              <a:lnSpc>
                <a:spcPts val="3904"/>
              </a:lnSpc>
            </a:pPr>
            <a:r>
              <a:rPr lang="en-US" sz="2800" dirty="0">
                <a:solidFill>
                  <a:srgbClr val="404040"/>
                </a:solidFill>
                <a:latin typeface="Montserrat" pitchFamily="2" charset="77"/>
              </a:rPr>
              <a:t> </a:t>
            </a:r>
          </a:p>
        </p:txBody>
      </p:sp>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oup of men in historical clothing&#10;&#10;Description automatically generated">
            <a:extLst>
              <a:ext uri="{FF2B5EF4-FFF2-40B4-BE49-F238E27FC236}">
                <a16:creationId xmlns:a16="http://schemas.microsoft.com/office/drawing/2014/main" id="{0D098728-6382-A20A-774A-1FD26538B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782" y="3225886"/>
            <a:ext cx="6553200" cy="6102667"/>
          </a:xfrm>
          <a:prstGeom prst="roundRect">
            <a:avLst>
              <a:gd name="adj" fmla="val 6821"/>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143000"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8763000" y="5453176"/>
            <a:ext cx="8229599" cy="3841840"/>
            <a:chOff x="0" y="-9525"/>
            <a:chExt cx="1664960" cy="981832"/>
          </a:xfrm>
        </p:grpSpPr>
        <p:sp>
          <p:nvSpPr>
            <p:cNvPr id="8" name="Freeform 8"/>
            <p:cNvSpPr/>
            <p:nvPr/>
          </p:nvSpPr>
          <p:spPr>
            <a:xfrm>
              <a:off x="0" y="0"/>
              <a:ext cx="1664960"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660903"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319975" y="5967099"/>
            <a:ext cx="7354870"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and analysis of data with the goal of </a:t>
            </a:r>
            <a:r>
              <a:rPr lang="en-US" sz="2800" b="1" dirty="0">
                <a:solidFill>
                  <a:srgbClr val="404040"/>
                </a:solidFill>
                <a:latin typeface="Montserrat" pitchFamily="2" charset="77"/>
              </a:rPr>
              <a:t>learning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66800"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753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457200"/>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793773" y="2275433"/>
            <a:ext cx="9101254" cy="3354765"/>
          </a:xfrm>
          <a:prstGeom prst="rect">
            <a:avLst/>
          </a:prstGeom>
          <a:noFill/>
        </p:spPr>
        <p:txBody>
          <a:bodyPr wrap="square" rtlCol="0">
            <a:spAutoFit/>
          </a:bodyPr>
          <a:lstStyle/>
          <a:p>
            <a:pPr>
              <a:lnSpc>
                <a:spcPct val="150000"/>
              </a:lnSpc>
            </a:pPr>
            <a:r>
              <a:rPr lang="en-US" sz="3000" b="1" dirty="0">
                <a:latin typeface="Montserrat" pitchFamily="2" charset="77"/>
              </a:rPr>
              <a:t>Q4:</a:t>
            </a:r>
          </a:p>
          <a:p>
            <a:pPr>
              <a:lnSpc>
                <a:spcPct val="150000"/>
              </a:lnSpc>
            </a:pPr>
            <a:r>
              <a:rPr lang="en-US" sz="3000" dirty="0">
                <a:latin typeface="Montserrat" pitchFamily="2" charset="77"/>
              </a:rPr>
              <a:t>After this introduction, how do you see the importance of data science to you personally (i.e. in your research, for collaboration, etc.)?</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3809999" y="903355"/>
            <a:ext cx="9995867"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657600" y="1024285"/>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 1.0</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9579935" y="3009900"/>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486400" y="6015500"/>
            <a:ext cx="2138133" cy="851708"/>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HDS 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442330" y="4457700"/>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1262150" y="981475"/>
            <a:ext cx="14777677" cy="953504"/>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rgbClr val="404040"/>
                </a:solidFill>
                <a:latin typeface="Montserrat" pitchFamily="2" charset="77"/>
                <a:cs typeface="Futura Condensed Medium" panose="020B0602020204020303" pitchFamily="34" charset="-79"/>
              </a:rPr>
              <a:t>CENTER FOR HEALTH DATA SCIENCE (</a:t>
            </a:r>
            <a:r>
              <a:rPr lang="en-US" sz="4800" b="1" dirty="0" err="1">
                <a:solidFill>
                  <a:srgbClr val="404040"/>
                </a:solidFill>
                <a:latin typeface="Montserrat" pitchFamily="2" charset="77"/>
                <a:cs typeface="Futura Condensed Medium" panose="020B0602020204020303" pitchFamily="34" charset="-79"/>
              </a:rPr>
              <a:t>HeaDS</a:t>
            </a:r>
            <a:r>
              <a:rPr lang="en-US" sz="4800" b="1" dirty="0">
                <a:solidFill>
                  <a:srgbClr val="404040"/>
                </a:solidFill>
                <a:latin typeface="Montserrat" pitchFamily="2" charset="77"/>
                <a:cs typeface="Futura Condensed Medium" panose="020B0602020204020303" pitchFamily="34" charset="-79"/>
              </a:rPr>
              <a:t>)</a:t>
            </a:r>
          </a:p>
        </p:txBody>
      </p:sp>
      <p:grpSp>
        <p:nvGrpSpPr>
          <p:cNvPr id="2" name="Group 1">
            <a:extLst>
              <a:ext uri="{FF2B5EF4-FFF2-40B4-BE49-F238E27FC236}">
                <a16:creationId xmlns:a16="http://schemas.microsoft.com/office/drawing/2014/main" id="{52BC3BC3-5409-9B96-AAE8-190BD58A9940}"/>
              </a:ext>
            </a:extLst>
          </p:cNvPr>
          <p:cNvGrpSpPr>
            <a:grpSpLocks noChangeAspect="1"/>
          </p:cNvGrpSpPr>
          <p:nvPr/>
        </p:nvGrpSpPr>
        <p:grpSpPr>
          <a:xfrm>
            <a:off x="12187339" y="6523327"/>
            <a:ext cx="3180484" cy="1895343"/>
            <a:chOff x="10305729" y="2871263"/>
            <a:chExt cx="6020261" cy="3587648"/>
          </a:xfrm>
        </p:grpSpPr>
        <p:sp>
          <p:nvSpPr>
            <p:cNvPr id="4" name="Thilde Terkelsen">
              <a:extLst>
                <a:ext uri="{FF2B5EF4-FFF2-40B4-BE49-F238E27FC236}">
                  <a16:creationId xmlns:a16="http://schemas.microsoft.com/office/drawing/2014/main" id="{8288D2DC-57A8-D0A7-BF0B-2A7F35DE4A93}"/>
                </a:ext>
              </a:extLst>
            </p:cNvPr>
            <p:cNvSpPr txBox="1"/>
            <p:nvPr/>
          </p:nvSpPr>
          <p:spPr>
            <a:xfrm>
              <a:off x="13965320" y="5633837"/>
              <a:ext cx="1956287" cy="825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6" name="Henrike Zschach">
              <a:extLst>
                <a:ext uri="{FF2B5EF4-FFF2-40B4-BE49-F238E27FC236}">
                  <a16:creationId xmlns:a16="http://schemas.microsoft.com/office/drawing/2014/main" id="{8DCA74E9-FCC2-26C7-9CD1-0375119CDEF5}"/>
                </a:ext>
              </a:extLst>
            </p:cNvPr>
            <p:cNvSpPr txBox="1"/>
            <p:nvPr/>
          </p:nvSpPr>
          <p:spPr>
            <a:xfrm>
              <a:off x="10458789" y="5596196"/>
              <a:ext cx="2416595" cy="825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0E075E27-2FEB-3E8C-8C8C-FBAE6A114F40}"/>
                </a:ext>
              </a:extLst>
            </p:cNvPr>
            <p:cNvGrpSpPr>
              <a:grpSpLocks noChangeAspect="1"/>
            </p:cNvGrpSpPr>
            <p:nvPr/>
          </p:nvGrpSpPr>
          <p:grpSpPr>
            <a:xfrm>
              <a:off x="10305729" y="2871263"/>
              <a:ext cx="2770735" cy="2776395"/>
              <a:chOff x="14803707" y="4943820"/>
              <a:chExt cx="2985514" cy="2991613"/>
            </a:xfrm>
          </p:grpSpPr>
          <p:grpSp>
            <p:nvGrpSpPr>
              <p:cNvPr id="12" name="Group">
                <a:extLst>
                  <a:ext uri="{FF2B5EF4-FFF2-40B4-BE49-F238E27FC236}">
                    <a16:creationId xmlns:a16="http://schemas.microsoft.com/office/drawing/2014/main" id="{88A6B08A-8741-84EA-4E11-6FA830984633}"/>
                  </a:ext>
                </a:extLst>
              </p:cNvPr>
              <p:cNvGrpSpPr/>
              <p:nvPr/>
            </p:nvGrpSpPr>
            <p:grpSpPr>
              <a:xfrm>
                <a:off x="14803707" y="4958821"/>
                <a:ext cx="2976612" cy="2976612"/>
                <a:chOff x="-1" y="-1"/>
                <a:chExt cx="2976610" cy="2976610"/>
              </a:xfrm>
            </p:grpSpPr>
            <p:sp>
              <p:nvSpPr>
                <p:cNvPr id="14" name="Circle">
                  <a:extLst>
                    <a:ext uri="{FF2B5EF4-FFF2-40B4-BE49-F238E27FC236}">
                      <a16:creationId xmlns:a16="http://schemas.microsoft.com/office/drawing/2014/main" id="{59556816-4353-49C2-48CF-AA6517F8501F}"/>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15" name="linkedinphotoscaled.jpg" descr="linkedinphotoscaled.jpg">
                  <a:extLst>
                    <a:ext uri="{FF2B5EF4-FFF2-40B4-BE49-F238E27FC236}">
                      <a16:creationId xmlns:a16="http://schemas.microsoft.com/office/drawing/2014/main" id="{554E43C0-3633-9CC1-3449-0408068519BF}"/>
                    </a:ext>
                  </a:extLst>
                </p:cNvPr>
                <p:cNvPicPr>
                  <a:picLocks noChangeAspect="1"/>
                </p:cNvPicPr>
                <p:nvPr/>
              </p:nvPicPr>
              <p:blipFill>
                <a:blip r:embed="rId4"/>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13" name="Circle">
                <a:extLst>
                  <a:ext uri="{FF2B5EF4-FFF2-40B4-BE49-F238E27FC236}">
                    <a16:creationId xmlns:a16="http://schemas.microsoft.com/office/drawing/2014/main" id="{3295D648-F4BE-D8C9-3928-CB9C35D03FC5}"/>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9" name="Group 8">
              <a:extLst>
                <a:ext uri="{FF2B5EF4-FFF2-40B4-BE49-F238E27FC236}">
                  <a16:creationId xmlns:a16="http://schemas.microsoft.com/office/drawing/2014/main" id="{8F3772A0-8140-5B26-1B24-3B9F66325A82}"/>
                </a:ext>
              </a:extLst>
            </p:cNvPr>
            <p:cNvGrpSpPr>
              <a:grpSpLocks noChangeAspect="1"/>
            </p:cNvGrpSpPr>
            <p:nvPr/>
          </p:nvGrpSpPr>
          <p:grpSpPr>
            <a:xfrm>
              <a:off x="13552670" y="2871263"/>
              <a:ext cx="2773320" cy="2776332"/>
              <a:chOff x="17933041" y="4943838"/>
              <a:chExt cx="3004695" cy="3007959"/>
            </a:xfrm>
          </p:grpSpPr>
          <p:pic>
            <p:nvPicPr>
              <p:cNvPr id="10" name="thilde_terkelsen.jpg" descr="thilde_terkelsen.jpg">
                <a:extLst>
                  <a:ext uri="{FF2B5EF4-FFF2-40B4-BE49-F238E27FC236}">
                    <a16:creationId xmlns:a16="http://schemas.microsoft.com/office/drawing/2014/main" id="{F67BEE0D-17E0-9481-38B9-1B2347CA67D5}"/>
                  </a:ext>
                </a:extLst>
              </p:cNvPr>
              <p:cNvPicPr>
                <a:picLocks noChangeAspect="1"/>
              </p:cNvPicPr>
              <p:nvPr/>
            </p:nvPicPr>
            <p:blipFill>
              <a:blip r:embed="rId5"/>
              <a:srcRect l="34087" r="11117" b="157"/>
              <a:stretch>
                <a:fillRect/>
              </a:stretch>
            </p:blipFill>
            <p:spPr>
              <a:xfrm>
                <a:off x="17941999" y="4943838"/>
                <a:ext cx="2995737"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11" name="Circle">
                <a:extLst>
                  <a:ext uri="{FF2B5EF4-FFF2-40B4-BE49-F238E27FC236}">
                    <a16:creationId xmlns:a16="http://schemas.microsoft.com/office/drawing/2014/main" id="{9C65CA3B-DF74-5BA6-7838-B1712D99C47B}"/>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407540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529191"/>
            <a:ext cx="8651334" cy="6186309"/>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a:t>
            </a:r>
          </a:p>
          <a:p>
            <a:r>
              <a:rPr lang="en-US" sz="2600" dirty="0">
                <a:latin typeface="Montserrat"/>
                <a:cs typeface="Futura Condensed Medium"/>
              </a:rPr>
              <a:t> </a:t>
            </a:r>
          </a:p>
          <a:p>
            <a:pPr marL="457200" indent="-457200">
              <a:buFont typeface="Arial" panose="020B0604020202020204" pitchFamily="34" charset="0"/>
              <a:buChar char="•"/>
            </a:pPr>
            <a:r>
              <a:rPr lang="en-US" sz="2600" dirty="0">
                <a:latin typeface="Montserrat"/>
                <a:cs typeface="Futura Condensed Medium"/>
              </a:rPr>
              <a:t>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740381" y="3926927"/>
            <a:ext cx="14197651"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black box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the courses you may teach</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workshop,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2718749" y="980261"/>
            <a:ext cx="13106400"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WORKSHOP</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workshop,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3476786"/>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a:p>
            <a:pPr>
              <a:lnSpc>
                <a:spcPct val="150000"/>
              </a:lnSpc>
            </a:pPr>
            <a:endParaRPr lang="en-US" sz="3000" b="1" dirty="0">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2662267"/>
          </a:xfrm>
          <a:prstGeom prst="rect">
            <a:avLst/>
          </a:prstGeom>
          <a:noFill/>
        </p:spPr>
        <p:txBody>
          <a:bodyPr wrap="square" lIns="91440" tIns="45720" rIns="91440" bIns="45720" rtlCol="0" anchor="t">
            <a:spAutoFit/>
          </a:bodyPr>
          <a:lstStyle/>
          <a:p>
            <a:pPr>
              <a:lnSpc>
                <a:spcPct val="150000"/>
              </a:lnSpc>
            </a:pPr>
            <a:r>
              <a:rPr lang="en-US" sz="3000" b="1" dirty="0">
                <a:latin typeface="Montserrat"/>
              </a:rPr>
              <a:t>Q2 &amp; Q3:</a:t>
            </a:r>
          </a:p>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45427</TotalTime>
  <Words>1530</Words>
  <Application>Microsoft Macintosh PowerPoint</Application>
  <PresentationFormat>Custom</PresentationFormat>
  <Paragraphs>300</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Glacial Indifference</vt:lpstr>
      <vt:lpstr>Montserrat</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188</cp:revision>
  <dcterms:created xsi:type="dcterms:W3CDTF">2006-08-16T00:00:00Z</dcterms:created>
  <dcterms:modified xsi:type="dcterms:W3CDTF">2024-06-03T08:48:23Z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